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28"/>
  </p:notesMasterIdLst>
  <p:handoutMasterIdLst>
    <p:handoutMasterId r:id="rId29"/>
  </p:handoutMasterIdLst>
  <p:sldIdLst>
    <p:sldId id="675" r:id="rId5"/>
    <p:sldId id="676" r:id="rId6"/>
    <p:sldId id="718" r:id="rId7"/>
    <p:sldId id="721" r:id="rId8"/>
    <p:sldId id="693" r:id="rId9"/>
    <p:sldId id="708" r:id="rId10"/>
    <p:sldId id="711" r:id="rId11"/>
    <p:sldId id="712" r:id="rId12"/>
    <p:sldId id="713" r:id="rId13"/>
    <p:sldId id="715" r:id="rId14"/>
    <p:sldId id="714" r:id="rId15"/>
    <p:sldId id="686" r:id="rId16"/>
    <p:sldId id="716" r:id="rId17"/>
    <p:sldId id="720" r:id="rId18"/>
    <p:sldId id="688" r:id="rId19"/>
    <p:sldId id="692" r:id="rId20"/>
    <p:sldId id="677" r:id="rId21"/>
    <p:sldId id="678" r:id="rId22"/>
    <p:sldId id="679" r:id="rId23"/>
    <p:sldId id="680" r:id="rId24"/>
    <p:sldId id="682" r:id="rId25"/>
    <p:sldId id="719" r:id="rId26"/>
    <p:sldId id="690" r:id="rId27"/>
  </p:sldIdLst>
  <p:sldSz cx="9144000" cy="6858000" type="screen4x3"/>
  <p:notesSz cx="9866313" cy="6735763"/>
  <p:embeddedFontLst>
    <p:embeddedFont>
      <p:font typeface="Cambria Math" panose="02040503050406030204" pitchFamily="18" charset="0"/>
      <p:regular r:id="rId30"/>
    </p:embeddedFont>
    <p:embeddedFont>
      <p:font typeface="Consolas" panose="020B0609020204030204" pitchFamily="49" charset="0"/>
      <p:regular r:id="rId31"/>
      <p:bold r:id="rId32"/>
      <p:italic r:id="rId33"/>
      <p:boldItalic r:id="rId34"/>
    </p:embeddedFont>
    <p:embeddedFont>
      <p:font typeface="맑은 고딕" panose="020B0503020000020004" pitchFamily="50" charset="-127"/>
      <p:regular r:id="rId35"/>
      <p:bold r:id="rId36"/>
    </p:embeddedFont>
    <p:embeddedFont>
      <p:font typeface="함초롬돋움" panose="020B0604000101010101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17FE9"/>
    <a:srgbClr val="3B6A45"/>
    <a:srgbClr val="7F317D"/>
    <a:srgbClr val="EC4B3D"/>
    <a:srgbClr val="FFC9FF"/>
    <a:srgbClr val="FF99FF"/>
    <a:srgbClr val="8000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78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commentAuthors" Target="commentAuthors.xml"/><Relationship Id="rId21" Type="http://schemas.openxmlformats.org/officeDocument/2006/relationships/slide" Target="slides/slide17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7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2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631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glm.g-truc.net/0.9.8/api/index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mailto:2022.CG.TA@gmail.com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hyperlink" Target="https://developer.android.com/studio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 dirty="0"/>
              <a:t>Homework 2</a:t>
            </a:r>
            <a:endParaRPr lang="ko-KR" altLang="en-US" sz="4000" dirty="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</a:t>
            </a:r>
            <a:r>
              <a:rPr lang="en-US" altLang="ko-KR" dirty="0">
                <a:solidFill>
                  <a:srgbClr val="FF0000"/>
                </a:solidFill>
              </a:rPr>
              <a:t>(optional)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Rotate the character only when dragging the mouse.</a:t>
            </a:r>
          </a:p>
          <a:p>
            <a:pPr lvl="1"/>
            <a:r>
              <a:rPr lang="en-US" altLang="ko-KR" dirty="0"/>
              <a:t>You may fill in the </a:t>
            </a:r>
            <a:r>
              <a:rPr lang="en-US" altLang="ko-KR" b="1" dirty="0" err="1"/>
              <a:t>mouseMoveEvents</a:t>
            </a:r>
            <a:r>
              <a:rPr lang="en-US" altLang="ko-KR" b="1" dirty="0"/>
              <a:t> </a:t>
            </a:r>
            <a:r>
              <a:rPr lang="en-US" altLang="ko-KR" dirty="0"/>
              <a:t>and </a:t>
            </a:r>
            <a:r>
              <a:rPr lang="en-US" altLang="ko-KR" b="1" dirty="0" err="1"/>
              <a:t>mouseDownEvents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The parameters x, y are the screen space coordinates.</a:t>
            </a:r>
          </a:p>
          <a:p>
            <a:pPr lvl="1"/>
            <a:r>
              <a:rPr lang="en-US" altLang="ko-KR" dirty="0"/>
              <a:t>The above methods are called automatically,  so there is no need to worry about how it works.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B6F1CDE-A505-3C31-73EF-CCC967BE8B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797" y="3391889"/>
            <a:ext cx="2856406" cy="3085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27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You can use the OpenGL Mathematics (GLM) functions.</a:t>
            </a:r>
          </a:p>
          <a:p>
            <a:pPr lvl="1"/>
            <a:r>
              <a:rPr lang="en-US" altLang="ko-KR" dirty="0"/>
              <a:t>GLM is a C++ header only library for graphics software based on the GLSL specifications.</a:t>
            </a:r>
          </a:p>
          <a:p>
            <a:pPr lvl="1"/>
            <a:r>
              <a:rPr lang="en-US" altLang="ko-KR" dirty="0"/>
              <a:t>GLM functions are included in “app/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</a:t>
            </a:r>
            <a:r>
              <a:rPr lang="en-US" altLang="ko-KR" dirty="0" err="1"/>
              <a:t>inc</a:t>
            </a:r>
            <a:r>
              <a:rPr lang="en-US" altLang="ko-KR" dirty="0"/>
              <a:t>/</a:t>
            </a:r>
            <a:r>
              <a:rPr lang="en-US" altLang="ko-KR" dirty="0" err="1"/>
              <a:t>glm</a:t>
            </a:r>
            <a:r>
              <a:rPr lang="en-US" altLang="ko-KR" dirty="0"/>
              <a:t>”.</a:t>
            </a:r>
          </a:p>
          <a:p>
            <a:pPr lvl="1"/>
            <a:r>
              <a:rPr lang="en-US" altLang="ko-KR" dirty="0"/>
              <a:t>Useful </a:t>
            </a:r>
            <a:r>
              <a:rPr lang="en-US" altLang="ko-KR" dirty="0" err="1"/>
              <a:t>glm</a:t>
            </a:r>
            <a:r>
              <a:rPr lang="en-US" altLang="ko-KR" dirty="0"/>
              <a:t> function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::rotate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::translate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</a:t>
            </a:r>
            <a:r>
              <a:rPr lang="en-US" altLang="ko-KR" dirty="0" err="1">
                <a:latin typeface="Consolas" panose="020B0609020204030204" pitchFamily="49" charset="0"/>
              </a:rPr>
              <a:t>quat_cast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::mat4_cast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::mix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</a:t>
            </a:r>
            <a:r>
              <a:rPr lang="en-US" altLang="ko-KR" dirty="0" err="1">
                <a:latin typeface="Consolas" panose="020B0609020204030204" pitchFamily="49" charset="0"/>
              </a:rPr>
              <a:t>slerp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Documentations can be found here. </a:t>
            </a:r>
            <a:r>
              <a:rPr lang="en-US" altLang="ko-KR" dirty="0">
                <a:hlinkClick r:id="rId2"/>
              </a:rPr>
              <a:t>[link]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1026" name="Picture 2" descr="glm">
            <a:extLst>
              <a:ext uri="{FF2B5EF4-FFF2-40B4-BE49-F238E27FC236}">
                <a16:creationId xmlns:a16="http://schemas.microsoft.com/office/drawing/2014/main" id="{C33C8AE1-039C-4E43-82BA-6D378CBDA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968" y="3099253"/>
            <a:ext cx="2286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8877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Visualize the skeleton.</a:t>
            </a:r>
          </a:p>
          <a:p>
            <a:pPr lvl="1"/>
            <a:r>
              <a:rPr lang="en-US" altLang="ko-KR" dirty="0"/>
              <a:t>The object with the line drawer will be provided.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Fill the VBO and IBO to visualize the skeleton.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B38C82-1CF1-4768-9B52-1B191B09B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466" y="3784367"/>
            <a:ext cx="1635588" cy="269273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C67346-7337-5106-4898-5840920DB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898" y="2045661"/>
            <a:ext cx="7640204" cy="101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55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Overlap the skeleton and the mesh.</a:t>
            </a:r>
          </a:p>
          <a:p>
            <a:pPr lvl="1"/>
            <a:r>
              <a:rPr lang="en-US" altLang="ko-KR" dirty="0"/>
              <a:t>If the skeleton and the mesh view the different direction, the result will be weird.</a:t>
            </a:r>
          </a:p>
          <a:p>
            <a:r>
              <a:rPr lang="en-US" altLang="ko-KR" dirty="0"/>
              <a:t>Apply the skinning without the weight blending.</a:t>
            </a:r>
          </a:p>
          <a:p>
            <a:pPr lvl="1"/>
            <a:r>
              <a:rPr lang="en-US" altLang="ko-KR" dirty="0"/>
              <a:t>The result is good enough.</a:t>
            </a:r>
          </a:p>
          <a:p>
            <a:r>
              <a:rPr lang="en-US" altLang="ko-KR" dirty="0"/>
              <a:t>The mesh and the skeleton are too big.</a:t>
            </a:r>
          </a:p>
          <a:p>
            <a:pPr lvl="1"/>
            <a:r>
              <a:rPr lang="en-US" altLang="ko-KR" dirty="0"/>
              <a:t>Note that the mesh is scaled down to 1/3.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262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B50-031C-4C76-93A4-FDBF23ED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66C86-37A1-4D32-98E3-234BBF4A21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You</a:t>
            </a:r>
            <a:r>
              <a:rPr lang="ko-KR" altLang="en-US" dirty="0"/>
              <a:t> </a:t>
            </a:r>
            <a:r>
              <a:rPr lang="en-US" altLang="ko-KR" dirty="0"/>
              <a:t>can</a:t>
            </a:r>
            <a:r>
              <a:rPr lang="ko-KR" altLang="en-US" dirty="0"/>
              <a:t> </a:t>
            </a:r>
            <a:r>
              <a:rPr lang="en-US" altLang="ko-KR" dirty="0"/>
              <a:t>use </a:t>
            </a:r>
            <a:r>
              <a:rPr lang="en-US" altLang="ko-KR" dirty="0">
                <a:latin typeface="Consolas" panose="020B0609020204030204" pitchFamily="49" charset="0"/>
              </a:rPr>
              <a:t>LOG_PRINT_DEBUG() </a:t>
            </a:r>
            <a:r>
              <a:rPr lang="en-US" altLang="ko-KR" dirty="0"/>
              <a:t>for debugging purposes</a:t>
            </a:r>
          </a:p>
          <a:p>
            <a:pPr marL="0" indent="0">
              <a:buNone/>
            </a:pPr>
            <a:r>
              <a:rPr lang="en-US" altLang="ko-KR" dirty="0"/>
              <a:t>	example)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20856-FA37-43C8-84CE-471D3E3E2E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89679E-51BF-4614-A32D-071C88CFFD70}"/>
              </a:ext>
            </a:extLst>
          </p:cNvPr>
          <p:cNvGrpSpPr/>
          <p:nvPr/>
        </p:nvGrpSpPr>
        <p:grpSpPr>
          <a:xfrm>
            <a:off x="752093" y="2214630"/>
            <a:ext cx="4248150" cy="3146389"/>
            <a:chOff x="752093" y="3129030"/>
            <a:chExt cx="4248150" cy="3146389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245D61C-8436-4A63-AD42-AC3766F06A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35103"/>
            <a:stretch/>
          </p:blipFill>
          <p:spPr>
            <a:xfrm>
              <a:off x="752093" y="3129030"/>
              <a:ext cx="4248150" cy="3146389"/>
            </a:xfrm>
            <a:prstGeom prst="rect">
              <a:avLst/>
            </a:prstGeom>
          </p:spPr>
        </p:pic>
        <p:sp>
          <p:nvSpPr>
            <p:cNvPr id="15" name="직사각형 10">
              <a:extLst>
                <a:ext uri="{FF2B5EF4-FFF2-40B4-BE49-F238E27FC236}">
                  <a16:creationId xmlns:a16="http://schemas.microsoft.com/office/drawing/2014/main" id="{42CAB0CA-CE3C-4408-A41C-077DBCB62CD6}"/>
                </a:ext>
              </a:extLst>
            </p:cNvPr>
            <p:cNvSpPr/>
            <p:nvPr/>
          </p:nvSpPr>
          <p:spPr>
            <a:xfrm>
              <a:off x="1567543" y="5007429"/>
              <a:ext cx="2848947" cy="27991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A3A0B29B-0339-4B6F-8BCB-E1494549F1CB}"/>
              </a:ext>
            </a:extLst>
          </p:cNvPr>
          <p:cNvGrpSpPr/>
          <p:nvPr/>
        </p:nvGrpSpPr>
        <p:grpSpPr>
          <a:xfrm>
            <a:off x="5446648" y="1674844"/>
            <a:ext cx="2828925" cy="4600575"/>
            <a:chOff x="5446648" y="1674844"/>
            <a:chExt cx="2828925" cy="460057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4819FB0-A8C7-4256-8889-AA631B7E2B6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46648" y="1674844"/>
              <a:ext cx="2828925" cy="4600575"/>
            </a:xfrm>
            <a:prstGeom prst="rect">
              <a:avLst/>
            </a:prstGeom>
          </p:spPr>
        </p:pic>
        <p:sp>
          <p:nvSpPr>
            <p:cNvPr id="16" name="직사각형 10">
              <a:extLst>
                <a:ext uri="{FF2B5EF4-FFF2-40B4-BE49-F238E27FC236}">
                  <a16:creationId xmlns:a16="http://schemas.microsoft.com/office/drawing/2014/main" id="{736B0F6C-AC6E-4A96-9B43-A0345F9EDFD8}"/>
                </a:ext>
              </a:extLst>
            </p:cNvPr>
            <p:cNvSpPr/>
            <p:nvPr/>
          </p:nvSpPr>
          <p:spPr>
            <a:xfrm>
              <a:off x="5459087" y="6046238"/>
              <a:ext cx="537385" cy="210520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62995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May 25 (Wed) 14:00</a:t>
            </a:r>
          </a:p>
          <a:p>
            <a:r>
              <a:rPr lang="en-US" altLang="ko-KR" dirty="0"/>
              <a:t>Submission files ({</a:t>
            </a:r>
            <a:r>
              <a:rPr lang="en-US" altLang="ko-KR" dirty="0" err="1"/>
              <a:t>student_id</a:t>
            </a:r>
            <a:r>
              <a:rPr lang="en-US" altLang="ko-KR" dirty="0"/>
              <a:t>}_{name}.zip)</a:t>
            </a:r>
          </a:p>
          <a:p>
            <a:pPr lvl="1"/>
            <a:r>
              <a:rPr lang="en-US" altLang="ko-KR" dirty="0"/>
              <a:t>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</a:t>
            </a:r>
            <a:r>
              <a:rPr lang="en-US" altLang="ko-KR" dirty="0" err="1"/>
              <a:t>src</a:t>
            </a:r>
            <a:r>
              <a:rPr lang="en-US" altLang="ko-KR" dirty="0"/>
              <a:t>/scene.cpp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Please follow the submission format!!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2022.CG.TA@gmail.com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id="{42643983-0ABA-4D04-B7BE-A6BB79853A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/>
              <a:t>Appendix: Android Studio Setup Guide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610C8F-5E20-4987-ACBF-C41DB5E43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6590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2D27D-CC44-43B9-8859-ADD204328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Studio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AE35C5-212D-4E7F-B913-C7641EAE6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/>
              <a:t>Android Studio </a:t>
            </a:r>
            <a:r>
              <a:rPr lang="en-US" altLang="ko-KR"/>
              <a:t>is the official integrated development environment (IDE) for the Android platform.</a:t>
            </a:r>
          </a:p>
          <a:p>
            <a:r>
              <a:rPr lang="en-US" altLang="ko-KR"/>
              <a:t>Android Studio can be downloaded from the official website. </a:t>
            </a:r>
            <a:r>
              <a:rPr lang="en-US" altLang="ko-KR">
                <a:hlinkClick r:id="rId2"/>
              </a:rPr>
              <a:t>[link]</a:t>
            </a: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C017B7-D9D4-4769-899A-E350B1D646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46EA48-DDA6-4C7C-A11B-916F18F6A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334" y="3297382"/>
            <a:ext cx="5471331" cy="259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26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DD21C-70B3-40A5-9C64-7DDA8EF9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FE712E-179C-4020-9E32-8A447CD0A8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/>
              <a:t>Android SDK </a:t>
            </a:r>
            <a:r>
              <a:rPr lang="en-US" altLang="ko-KR"/>
              <a:t>can be installed through the SDK Manager in Android Studio.</a:t>
            </a:r>
          </a:p>
          <a:p>
            <a:endParaRPr lang="en-US" altLang="ko-KR"/>
          </a:p>
          <a:p>
            <a:endParaRPr lang="en-US" altLang="ko-KR"/>
          </a:p>
          <a:p>
            <a:r>
              <a:rPr lang="en-US" altLang="ko-KR"/>
              <a:t>The </a:t>
            </a:r>
            <a:r>
              <a:rPr lang="en-US" altLang="ko-KR" b="1"/>
              <a:t>latest platform </a:t>
            </a:r>
            <a:r>
              <a:rPr lang="en-US" altLang="ko-KR"/>
              <a:t>(API level 30) will be installed automatically.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992254-023D-4DFE-BE72-4CBAFEE819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18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128140F-2FE3-4CEE-BF2C-3D6D670E9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495" y="1705630"/>
            <a:ext cx="5973009" cy="828791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4CEA0A29-2F7F-4651-8C56-D141142BD609}"/>
              </a:ext>
            </a:extLst>
          </p:cNvPr>
          <p:cNvSpPr/>
          <p:nvPr/>
        </p:nvSpPr>
        <p:spPr>
          <a:xfrm>
            <a:off x="6677892" y="1791859"/>
            <a:ext cx="350981" cy="3509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2E4860F-BF56-4EE8-9738-794F314928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468" y="3429000"/>
            <a:ext cx="7259063" cy="271500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528872E1-6AFA-436F-8FE5-459BA2CAB097}"/>
              </a:ext>
            </a:extLst>
          </p:cNvPr>
          <p:cNvSpPr/>
          <p:nvPr/>
        </p:nvSpPr>
        <p:spPr>
          <a:xfrm>
            <a:off x="1477818" y="4749992"/>
            <a:ext cx="6049817" cy="2493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5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9E98A-E58A-4FF9-80E5-3ACB7E20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13E884-CE10-48DE-B2AF-644EAD8E46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You may need to install </a:t>
            </a:r>
            <a:r>
              <a:rPr lang="en-US" altLang="ko-KR" b="1"/>
              <a:t>additional platforms </a:t>
            </a:r>
            <a:r>
              <a:rPr lang="en-US" altLang="ko-KR"/>
              <a:t>to try USB debugging on your smartphone.</a:t>
            </a:r>
          </a:p>
          <a:p>
            <a:endParaRPr lang="en-US" altLang="ko-KR"/>
          </a:p>
          <a:p>
            <a:r>
              <a:rPr lang="en-US" altLang="ko-KR"/>
              <a:t>Or you can use </a:t>
            </a:r>
            <a:r>
              <a:rPr lang="en-US" altLang="ko-KR" b="1"/>
              <a:t>Android Virtual Device (AVD)</a:t>
            </a:r>
            <a:r>
              <a:rPr lang="en-US" altLang="ko-KR"/>
              <a:t>.</a:t>
            </a:r>
          </a:p>
          <a:p>
            <a:pPr lvl="1"/>
            <a:r>
              <a:rPr lang="en-US" altLang="ko-KR"/>
              <a:t>To use AVD, you need to enable </a:t>
            </a:r>
            <a:r>
              <a:rPr lang="en-US" altLang="ko-KR" b="1"/>
              <a:t>hardware virtualization technology </a:t>
            </a:r>
            <a:r>
              <a:rPr lang="en-US" altLang="ko-KR"/>
              <a:t>(shown as </a:t>
            </a:r>
            <a:r>
              <a:rPr lang="en-US" altLang="ko-KR" b="1"/>
              <a:t>VT-x</a:t>
            </a:r>
            <a:r>
              <a:rPr lang="en-US" altLang="ko-KR"/>
              <a:t> or </a:t>
            </a:r>
            <a:r>
              <a:rPr lang="en-US" altLang="ko-KR" b="1"/>
              <a:t>SVM</a:t>
            </a:r>
            <a:r>
              <a:rPr lang="en-US" altLang="ko-KR"/>
              <a:t>)</a:t>
            </a:r>
            <a:r>
              <a:rPr lang="en-US" altLang="ko-KR" b="1"/>
              <a:t> </a:t>
            </a:r>
            <a:r>
              <a:rPr lang="en-US" altLang="ko-KR"/>
              <a:t>in BIOS settings.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0D2F2-F871-4C82-95FC-A76D040C97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19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AF4485D-60BD-4F69-BB9E-E4ADB97B5248}"/>
              </a:ext>
            </a:extLst>
          </p:cNvPr>
          <p:cNvGrpSpPr/>
          <p:nvPr/>
        </p:nvGrpSpPr>
        <p:grpSpPr>
          <a:xfrm>
            <a:off x="1609311" y="4274021"/>
            <a:ext cx="5925377" cy="762106"/>
            <a:chOff x="1258329" y="4588057"/>
            <a:chExt cx="5925377" cy="76210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DFADFC7-EF36-4650-93DD-1576642EE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8329" y="4588057"/>
              <a:ext cx="5925377" cy="762106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34D3867-8857-4C41-B817-2304586600AE}"/>
                </a:ext>
              </a:extLst>
            </p:cNvPr>
            <p:cNvSpPr/>
            <p:nvPr/>
          </p:nvSpPr>
          <p:spPr>
            <a:xfrm>
              <a:off x="6068292" y="4597293"/>
              <a:ext cx="350981" cy="35098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8004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1635F-03FF-4C5A-815E-B090463D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Goal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AFD843-C7DE-4B0E-B289-A981105D5A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>
            <a:normAutofit/>
          </a:bodyPr>
          <a:lstStyle/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Implementing forward kinematics</a:t>
            </a: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/>
                <a:cs typeface="Arial"/>
              </a:rPr>
              <a:t>Apply skinning on the mesh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/>
                <a:cs typeface="Arial"/>
              </a:rPr>
              <a:t>Interpolate the animation between key frames</a:t>
            </a: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</a:rPr>
              <a:t>Implement Object</a:t>
            </a:r>
            <a:r>
              <a:rPr lang="ko-KR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Times New Roman" panose="02020603050405020304" pitchFamily="18" charset="0"/>
              </a:rPr>
              <a:t>rotating</a:t>
            </a:r>
            <a:r>
              <a:rPr lang="ko-KR" alt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ko-KR" dirty="0">
                <a:solidFill>
                  <a:srgbClr val="FF0000"/>
                </a:solidFill>
                <a:latin typeface="Times New Roman" panose="02020603050405020304" pitchFamily="18" charset="0"/>
              </a:rPr>
              <a:t>(optional)</a:t>
            </a:r>
            <a:endParaRPr lang="en-US" altLang="ko-KR" sz="1800" b="0" i="0" u="none" strike="noStrike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217652-5B59-4906-9AC9-7FD906992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5709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6DC7C-E4F3-4219-8BC5-8A3D59264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AC8D6F-F83A-4CF1-A876-16C6DA4C47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To use </a:t>
            </a:r>
            <a:r>
              <a:rPr lang="en-US" altLang="ko-KR" b="1" dirty="0"/>
              <a:t>C++ native language </a:t>
            </a:r>
            <a:r>
              <a:rPr lang="en-US" altLang="ko-KR" dirty="0"/>
              <a:t>on Android, you need to install the following tools.</a:t>
            </a:r>
          </a:p>
          <a:p>
            <a:pPr lvl="1"/>
            <a:r>
              <a:rPr lang="en-US" altLang="ko-KR" dirty="0" err="1"/>
              <a:t>CMake</a:t>
            </a:r>
            <a:endParaRPr lang="en-US" altLang="ko-KR" dirty="0"/>
          </a:p>
          <a:p>
            <a:pPr lvl="1"/>
            <a:r>
              <a:rPr lang="en-US" altLang="ko-KR" dirty="0"/>
              <a:t>NDK </a:t>
            </a:r>
            <a:r>
              <a:rPr lang="en-US" altLang="ko-KR" b="1" dirty="0"/>
              <a:t>(Use version 19.2.5345600)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84020-08FB-4F87-A70B-3302EB55CB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1F3A3A-8EFB-4412-97F9-0B9E7372E7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557"/>
          <a:stretch/>
        </p:blipFill>
        <p:spPr>
          <a:xfrm>
            <a:off x="1180465" y="2797163"/>
            <a:ext cx="6783070" cy="2781348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18FD853-ED5C-4EFC-8172-0CC8151EACD9}"/>
              </a:ext>
            </a:extLst>
          </p:cNvPr>
          <p:cNvSpPr/>
          <p:nvPr/>
        </p:nvSpPr>
        <p:spPr>
          <a:xfrm>
            <a:off x="1570182" y="3906987"/>
            <a:ext cx="5957453" cy="2493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80A37BC-D63E-41E4-984E-90FAD33E320A}"/>
              </a:ext>
            </a:extLst>
          </p:cNvPr>
          <p:cNvSpPr/>
          <p:nvPr/>
        </p:nvSpPr>
        <p:spPr>
          <a:xfrm>
            <a:off x="1570182" y="4264275"/>
            <a:ext cx="5957453" cy="24937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7127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FB34F-AB78-4E18-B10E-6BE14688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D3B02F-662A-4B01-92A1-3069803187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Use </a:t>
            </a:r>
            <a:r>
              <a:rPr lang="en-US" altLang="ko-KR" b="1"/>
              <a:t>NDK version 19.2.5345600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E14CA0-7C41-4CB8-B1EF-7CBB1D1017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21</a:t>
            </a:fld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267BC1D-84EC-411F-81A2-E2D8AC615B6F}"/>
              </a:ext>
            </a:extLst>
          </p:cNvPr>
          <p:cNvGrpSpPr/>
          <p:nvPr/>
        </p:nvGrpSpPr>
        <p:grpSpPr>
          <a:xfrm>
            <a:off x="990100" y="1569454"/>
            <a:ext cx="7163800" cy="4925112"/>
            <a:chOff x="860795" y="1449803"/>
            <a:chExt cx="7163800" cy="4925112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0041B7C0-8248-46C5-9719-E640F90454D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0795" y="1449803"/>
              <a:ext cx="7163800" cy="4925112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42B29BC-E8BC-4BFB-BEC2-76AFB948952D}"/>
                </a:ext>
              </a:extLst>
            </p:cNvPr>
            <p:cNvSpPr/>
            <p:nvPr/>
          </p:nvSpPr>
          <p:spPr>
            <a:xfrm>
              <a:off x="1477819" y="4479645"/>
              <a:ext cx="6003636" cy="24937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CA1CC88-B797-4404-9A1E-E8D66020A0CB}"/>
                </a:ext>
              </a:extLst>
            </p:cNvPr>
            <p:cNvSpPr/>
            <p:nvPr/>
          </p:nvSpPr>
          <p:spPr>
            <a:xfrm>
              <a:off x="6511635" y="6031344"/>
              <a:ext cx="1468581" cy="315863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4651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2E9B3-1086-475A-A2E7-A8F752B5A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Gradle Sync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EB0854-EF5A-4B0D-A80F-56904256E1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Before doing homework, you have to modify </a:t>
            </a:r>
            <a:r>
              <a:rPr lang="en-US" altLang="ko-KR" dirty="0" err="1">
                <a:latin typeface="Consolas" panose="020B0609020204030204" pitchFamily="49" charset="0"/>
              </a:rPr>
              <a:t>local.properties</a:t>
            </a:r>
            <a:r>
              <a:rPr lang="en-US" altLang="ko-KR" dirty="0"/>
              <a:t> file.</a:t>
            </a:r>
          </a:p>
          <a:p>
            <a:pPr lvl="1"/>
            <a:r>
              <a:rPr lang="en-US" altLang="ko-KR" dirty="0"/>
              <a:t>Change (username) of </a:t>
            </a:r>
            <a:r>
              <a:rPr lang="en-US" altLang="ko-KR" dirty="0" err="1">
                <a:latin typeface="Consolas" panose="020B0609020204030204" pitchFamily="49" charset="0"/>
              </a:rPr>
              <a:t>ndk.dir</a:t>
            </a:r>
            <a:r>
              <a:rPr lang="en-US" altLang="ko-KR" dirty="0"/>
              <a:t> and </a:t>
            </a:r>
            <a:r>
              <a:rPr lang="en-US" altLang="ko-KR" dirty="0" err="1">
                <a:latin typeface="Consolas" panose="020B0609020204030204" pitchFamily="49" charset="0"/>
              </a:rPr>
              <a:t>sdk.dir</a:t>
            </a:r>
            <a:r>
              <a:rPr lang="en-US" altLang="ko-KR" dirty="0"/>
              <a:t> to </a:t>
            </a:r>
            <a:r>
              <a:rPr lang="en-US" altLang="ko-KR" b="1" dirty="0"/>
              <a:t>your PC username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42900" lvl="1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Use the following path for MacOS device.</a:t>
            </a:r>
          </a:p>
          <a:p>
            <a:pPr marL="685800" lvl="2" indent="0">
              <a:lnSpc>
                <a:spcPct val="100000"/>
              </a:lnSpc>
              <a:buNone/>
            </a:pPr>
            <a:r>
              <a:rPr lang="en-US" altLang="ko-KR" dirty="0" err="1">
                <a:latin typeface="Consolas" panose="020B0609020204030204" pitchFamily="49" charset="0"/>
              </a:rPr>
              <a:t>sdk.dir</a:t>
            </a:r>
            <a:r>
              <a:rPr lang="en-US" altLang="ko-KR" dirty="0">
                <a:latin typeface="Consolas" panose="020B0609020204030204" pitchFamily="49" charset="0"/>
              </a:rPr>
              <a:t>=/Users/(username)/Library/Android/</a:t>
            </a:r>
            <a:r>
              <a:rPr lang="en-US" altLang="ko-KR" dirty="0" err="1">
                <a:latin typeface="Consolas" panose="020B0609020204030204" pitchFamily="49" charset="0"/>
              </a:rPr>
              <a:t>sdk</a:t>
            </a:r>
            <a:endParaRPr lang="en-US" altLang="ko-KR" dirty="0">
              <a:latin typeface="Consolas" panose="020B0609020204030204" pitchFamily="49" charset="0"/>
            </a:endParaRPr>
          </a:p>
          <a:p>
            <a:pPr marL="685800" lvl="2" indent="0">
              <a:lnSpc>
                <a:spcPct val="100000"/>
              </a:lnSpc>
              <a:buNone/>
            </a:pPr>
            <a:r>
              <a:rPr lang="en-US" altLang="ko-KR" dirty="0" err="1">
                <a:latin typeface="Consolas" panose="020B0609020204030204" pitchFamily="49" charset="0"/>
              </a:rPr>
              <a:t>ndk.dir</a:t>
            </a:r>
            <a:r>
              <a:rPr lang="en-US" altLang="ko-KR" dirty="0">
                <a:latin typeface="Consolas" panose="020B0609020204030204" pitchFamily="49" charset="0"/>
              </a:rPr>
              <a:t>=/Users/(username)/Library/Android/</a:t>
            </a:r>
            <a:r>
              <a:rPr lang="en-US" altLang="ko-KR" dirty="0" err="1">
                <a:latin typeface="Consolas" panose="020B0609020204030204" pitchFamily="49" charset="0"/>
              </a:rPr>
              <a:t>sdk</a:t>
            </a:r>
            <a:r>
              <a:rPr lang="en-US" altLang="ko-KR" dirty="0">
                <a:latin typeface="Consolas" panose="020B0609020204030204" pitchFamily="49" charset="0"/>
              </a:rPr>
              <a:t>/</a:t>
            </a:r>
            <a:r>
              <a:rPr lang="en-US" altLang="ko-KR" dirty="0" err="1">
                <a:latin typeface="Consolas" panose="020B0609020204030204" pitchFamily="49" charset="0"/>
              </a:rPr>
              <a:t>ndk</a:t>
            </a:r>
            <a:r>
              <a:rPr lang="en-US" altLang="ko-KR" dirty="0">
                <a:latin typeface="Consolas" panose="020B0609020204030204" pitchFamily="49" charset="0"/>
              </a:rPr>
              <a:t>/19.2.5345600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221EBD-E38A-469D-9B30-AE85B1555B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22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BD650FD-1630-4DBB-A5BA-746470B36468}"/>
              </a:ext>
            </a:extLst>
          </p:cNvPr>
          <p:cNvGrpSpPr/>
          <p:nvPr/>
        </p:nvGrpSpPr>
        <p:grpSpPr>
          <a:xfrm>
            <a:off x="934793" y="2041993"/>
            <a:ext cx="7115175" cy="2438400"/>
            <a:chOff x="947187" y="2527185"/>
            <a:chExt cx="7115175" cy="2438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016E18A-5155-400B-B8B0-1710C5F49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7187" y="2527185"/>
              <a:ext cx="7115175" cy="2438400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3FEB8B0-6B71-4A00-BCAB-1A3EF5DBC97E}"/>
                </a:ext>
              </a:extLst>
            </p:cNvPr>
            <p:cNvSpPr/>
            <p:nvPr/>
          </p:nvSpPr>
          <p:spPr>
            <a:xfrm>
              <a:off x="1477814" y="4230216"/>
              <a:ext cx="6446985" cy="49917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795062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253BD-F42C-48F6-A99F-78DD6C495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Gradle Sync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9FF4E9-76C7-41B5-8B81-F803ADED19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After modifying, sync project with </a:t>
            </a:r>
            <a:r>
              <a:rPr lang="en-US" altLang="ko-KR" err="1"/>
              <a:t>gradle</a:t>
            </a:r>
            <a:r>
              <a:rPr lang="en-US" altLang="ko-KR"/>
              <a:t> files.</a:t>
            </a:r>
          </a:p>
          <a:p>
            <a:pPr lvl="1"/>
            <a:r>
              <a:rPr lang="en-US" altLang="ko-KR"/>
              <a:t>Files – Sync Project with Gradle Files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CC9BDB-3A96-48E5-BC12-2E423B6EEB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23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74857B7-A5B5-4E54-9475-A6BA24D4FCD9}"/>
              </a:ext>
            </a:extLst>
          </p:cNvPr>
          <p:cNvGrpSpPr/>
          <p:nvPr/>
        </p:nvGrpSpPr>
        <p:grpSpPr>
          <a:xfrm>
            <a:off x="5410474" y="1297103"/>
            <a:ext cx="3247624" cy="5040312"/>
            <a:chOff x="5428946" y="1149327"/>
            <a:chExt cx="3247624" cy="504031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CBAF432-DA67-4280-A01A-4D413C8BE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28946" y="1149327"/>
              <a:ext cx="3247624" cy="5040312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B3AACBA-4A76-4E19-9043-1DC0E36E5CC6}"/>
                </a:ext>
              </a:extLst>
            </p:cNvPr>
            <p:cNvSpPr/>
            <p:nvPr/>
          </p:nvSpPr>
          <p:spPr>
            <a:xfrm>
              <a:off x="5634180" y="3038349"/>
              <a:ext cx="2355274" cy="286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4272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05A13-2ACE-416F-8AFF-F98FE4D4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Initial state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F426E-056E-4FFB-A751-C92E702036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Character is in T-pose.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A44480-007C-4833-B525-75B5D283A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AF40FCE-EBE9-A521-5979-76C93B08CE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934" y="1741853"/>
            <a:ext cx="2204849" cy="438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50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05A13-2ACE-416F-8AFF-F98FE4D4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Result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F426E-056E-4FFB-A751-C92E702036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Character run through the screen.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A44480-007C-4833-B525-75B5D283A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5" name="녹화_2022_05_10_10_48_20_47">
            <a:hlinkClick r:id="" action="ppaction://media"/>
            <a:extLst>
              <a:ext uri="{FF2B5EF4-FFF2-40B4-BE49-F238E27FC236}">
                <a16:creationId xmlns:a16="http://schemas.microsoft.com/office/drawing/2014/main" id="{17147C07-5451-F8A8-E002-0772525A96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4123" y="1718836"/>
            <a:ext cx="2246419" cy="456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9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05A13-2ACE-416F-8AFF-F98FE4D4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Result </a:t>
            </a:r>
            <a:r>
              <a:rPr lang="en-US" altLang="ko-KR" dirty="0">
                <a:solidFill>
                  <a:srgbClr val="FF0000"/>
                </a:solidFill>
              </a:rPr>
              <a:t>(optional)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F426E-056E-4FFB-A751-C92E702036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Character rotates if you implements object rotating. </a:t>
            </a:r>
            <a:r>
              <a:rPr lang="en-US" altLang="ko-KR" dirty="0">
                <a:solidFill>
                  <a:srgbClr val="FF0000"/>
                </a:solidFill>
              </a:rPr>
              <a:t>(optional)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A44480-007C-4833-B525-75B5D283A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녹화_2022_05_10_10_48_33_47">
            <a:hlinkClick r:id="" action="ppaction://media"/>
            <a:extLst>
              <a:ext uri="{FF2B5EF4-FFF2-40B4-BE49-F238E27FC236}">
                <a16:creationId xmlns:a16="http://schemas.microsoft.com/office/drawing/2014/main" id="{CB94406C-7D18-FF2E-8FFA-9539D3FE6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7558" y="1710430"/>
            <a:ext cx="2258843" cy="458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04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Skeleton 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The skeleton data will be provided in </a:t>
            </a:r>
            <a:r>
              <a:rPr lang="en-US" altLang="ko-KR" dirty="0" err="1"/>
              <a:t>inc</a:t>
            </a:r>
            <a:r>
              <a:rPr lang="en-US" altLang="ko-KR" dirty="0"/>
              <a:t>/binary/skeleton.h header file.</a:t>
            </a:r>
          </a:p>
          <a:p>
            <a:pPr lvl="1"/>
            <a:r>
              <a:rPr lang="en-US" altLang="ko-KR" dirty="0"/>
              <a:t>It has 28 joints including the root.</a:t>
            </a:r>
          </a:p>
          <a:p>
            <a:pPr lvl="1"/>
            <a:r>
              <a:rPr lang="en-US" altLang="ko-KR" dirty="0" err="1"/>
              <a:t>jNames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name of </a:t>
            </a:r>
            <a:r>
              <a:rPr lang="en-US" altLang="ko-KR" dirty="0" err="1"/>
              <a:t>i-th</a:t>
            </a:r>
            <a:r>
              <a:rPr lang="ko-KR" altLang="en-US" dirty="0"/>
              <a:t> </a:t>
            </a:r>
            <a:r>
              <a:rPr lang="en-US" altLang="ko-KR" dirty="0"/>
              <a:t>joint</a:t>
            </a:r>
          </a:p>
          <a:p>
            <a:pPr lvl="1"/>
            <a:r>
              <a:rPr lang="en-US" altLang="ko-KR" dirty="0" err="1"/>
              <a:t>jParents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index of the parent of </a:t>
            </a:r>
            <a:r>
              <a:rPr lang="en-US" altLang="ko-KR" dirty="0" err="1"/>
              <a:t>i-th</a:t>
            </a:r>
            <a:r>
              <a:rPr lang="en-US" altLang="ko-KR" dirty="0"/>
              <a:t> joint</a:t>
            </a:r>
          </a:p>
          <a:p>
            <a:pPr lvl="1"/>
            <a:r>
              <a:rPr lang="en-US" altLang="ko-KR" dirty="0" err="1"/>
              <a:t>jOffset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offset between </a:t>
            </a:r>
            <a:r>
              <a:rPr lang="en-US" altLang="ko-KR" dirty="0" err="1"/>
              <a:t>i-th</a:t>
            </a:r>
            <a:r>
              <a:rPr lang="en-US" altLang="ko-KR" dirty="0"/>
              <a:t> joint and its parent joint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441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Animation data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The animation data will be provided in </a:t>
                </a:r>
                <a:r>
                  <a:rPr lang="en-US" altLang="ko-KR" dirty="0" err="1"/>
                  <a:t>inc</a:t>
                </a:r>
                <a:r>
                  <a:rPr lang="en-US" altLang="ko-KR" dirty="0"/>
                  <a:t>/binary/</a:t>
                </a:r>
                <a:r>
                  <a:rPr lang="en-US" altLang="ko-KR" dirty="0" err="1"/>
                  <a:t>animation.h</a:t>
                </a:r>
                <a:r>
                  <a:rPr lang="en-US" altLang="ko-KR" dirty="0"/>
                  <a:t> header file.</a:t>
                </a:r>
              </a:p>
              <a:p>
                <a:pPr lvl="1"/>
                <a:r>
                  <a:rPr lang="en-US" altLang="ko-KR" dirty="0"/>
                  <a:t>The animation has 4 key frames.</a:t>
                </a:r>
              </a:p>
              <a:p>
                <a:pPr lvl="1"/>
                <a:r>
                  <a:rPr lang="en-US" altLang="ko-KR" dirty="0"/>
                  <a:t>0 </a:t>
                </a:r>
                <a:r>
                  <a:rPr lang="en-US" altLang="ko-KR" dirty="0">
                    <a:sym typeface="Wingdings" panose="05000000000000000000" pitchFamily="2" charset="2"/>
                  </a:rPr>
                  <a:t> 1  2  3  0  1  …</a:t>
                </a:r>
                <a:endParaRPr lang="en-US" altLang="ko-KR" dirty="0"/>
              </a:p>
              <a:p>
                <a:r>
                  <a:rPr lang="en-US" altLang="ko-KR" dirty="0"/>
                  <a:t>Each frame consists of 6 * 1 + 3 * 27 = 87 numbers.</a:t>
                </a:r>
              </a:p>
              <a:p>
                <a:pPr lvl="1"/>
                <a:r>
                  <a:rPr lang="en-US" altLang="ko-KR" dirty="0"/>
                  <a:t>The first 6 numbers are (XYZ translation, XYZ rotation) of the root.</a:t>
                </a:r>
              </a:p>
              <a:p>
                <a:pPr lvl="1"/>
                <a:r>
                  <a:rPr lang="en-US" altLang="ko-KR" dirty="0"/>
                  <a:t>Next, every 3 numbers are (XYZ rotation) of each joint.</a:t>
                </a:r>
              </a:p>
              <a:p>
                <a:pPr lvl="1"/>
                <a:r>
                  <a:rPr lang="en-US" altLang="ko-KR" dirty="0"/>
                  <a:t>The rotation order is YXZ i.e.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ko-KR" dirty="0"/>
                  <a:t> for an arbitrary vector v.</a:t>
                </a:r>
              </a:p>
              <a:p>
                <a:pPr marL="342900" lvl="1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28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Mesh 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The mesh data will be provided in </a:t>
            </a:r>
            <a:r>
              <a:rPr lang="en-US" altLang="ko-KR" dirty="0" err="1"/>
              <a:t>inc</a:t>
            </a:r>
            <a:r>
              <a:rPr lang="en-US" altLang="ko-KR" dirty="0"/>
              <a:t>/binary/</a:t>
            </a:r>
            <a:r>
              <a:rPr lang="en-US" altLang="ko-KR" dirty="0" err="1"/>
              <a:t>player.h</a:t>
            </a:r>
            <a:r>
              <a:rPr lang="en-US" altLang="ko-KR" dirty="0"/>
              <a:t> header file.</a:t>
            </a:r>
          </a:p>
          <a:p>
            <a:pPr lvl="1"/>
            <a:r>
              <a:rPr lang="en-US" altLang="ko-KR" dirty="0" err="1"/>
              <a:t>playerTexels</a:t>
            </a:r>
            <a:r>
              <a:rPr lang="en-US" altLang="ko-KR" dirty="0"/>
              <a:t>: the square texture</a:t>
            </a:r>
          </a:p>
          <a:p>
            <a:pPr lvl="1"/>
            <a:r>
              <a:rPr lang="en-US" altLang="ko-KR" dirty="0" err="1"/>
              <a:t>playerSize</a:t>
            </a:r>
            <a:r>
              <a:rPr lang="en-US" altLang="ko-KR" dirty="0"/>
              <a:t>: the resolution of </a:t>
            </a:r>
            <a:r>
              <a:rPr lang="en-US" altLang="ko-KR" dirty="0" err="1"/>
              <a:t>playerTexels</a:t>
            </a:r>
            <a:endParaRPr lang="en-US" altLang="ko-KR" dirty="0"/>
          </a:p>
          <a:p>
            <a:pPr lvl="1"/>
            <a:r>
              <a:rPr lang="en-US" altLang="ko-KR" dirty="0" err="1"/>
              <a:t>playerVertices</a:t>
            </a:r>
            <a:r>
              <a:rPr lang="en-US" altLang="ko-KR" dirty="0"/>
              <a:t>: the mesh</a:t>
            </a:r>
          </a:p>
          <a:p>
            <a:pPr lvl="1"/>
            <a:r>
              <a:rPr lang="en-US" altLang="ko-KR" dirty="0" err="1"/>
              <a:t>playerIndices</a:t>
            </a:r>
            <a:r>
              <a:rPr lang="en-US" altLang="ko-KR" dirty="0"/>
              <a:t>: the index of the mesh</a:t>
            </a:r>
          </a:p>
          <a:p>
            <a:r>
              <a:rPr lang="en-US" altLang="ko-KR" dirty="0"/>
              <a:t>Vertex structure is slightly modified for skinning.</a:t>
            </a:r>
          </a:p>
          <a:p>
            <a:pPr lvl="1"/>
            <a:r>
              <a:rPr lang="en-US" altLang="ko-KR" dirty="0" err="1"/>
              <a:t>Vertex.bone</a:t>
            </a:r>
            <a:r>
              <a:rPr lang="en-US" altLang="ko-KR" dirty="0"/>
              <a:t>: the index of skinned skeleton</a:t>
            </a:r>
          </a:p>
          <a:p>
            <a:pPr lvl="1"/>
            <a:r>
              <a:rPr lang="en-US" altLang="ko-KR" dirty="0" err="1"/>
              <a:t>Vertex.weight</a:t>
            </a:r>
            <a:r>
              <a:rPr lang="en-US" altLang="ko-KR" dirty="0"/>
              <a:t>: the weight of skinning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15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Write the code in Scene::update(float </a:t>
            </a:r>
            <a:r>
              <a:rPr lang="en-US" altLang="ko-KR" dirty="0" err="1"/>
              <a:t>deltaTime</a:t>
            </a:r>
            <a:r>
              <a:rPr lang="en-US" altLang="ko-KR" dirty="0"/>
              <a:t>) function.</a:t>
            </a:r>
          </a:p>
          <a:p>
            <a:pPr lvl="1"/>
            <a:r>
              <a:rPr lang="en-US" altLang="ko-KR" dirty="0"/>
              <a:t>Calculate the elapsed time from the start by accumulating </a:t>
            </a:r>
            <a:r>
              <a:rPr lang="en-US" altLang="ko-KR" dirty="0" err="1"/>
              <a:t>deltaTime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Repeat the animation every 4 seconds.</a:t>
            </a:r>
          </a:p>
          <a:p>
            <a:pPr lvl="1"/>
            <a:r>
              <a:rPr lang="en-US" altLang="ko-KR" dirty="0"/>
              <a:t>Convert the animation from Euler angles to quaternions.</a:t>
            </a:r>
          </a:p>
          <a:p>
            <a:pPr lvl="1"/>
            <a:r>
              <a:rPr lang="en-US" altLang="ko-KR" dirty="0"/>
              <a:t>Interpolate the animation.</a:t>
            </a:r>
          </a:p>
          <a:p>
            <a:pPr lvl="1"/>
            <a:r>
              <a:rPr lang="en-US" altLang="ko-KR" dirty="0"/>
              <a:t>Update VBO and IBO of the object.</a:t>
            </a:r>
          </a:p>
          <a:p>
            <a:pPr lvl="1"/>
            <a:r>
              <a:rPr lang="en-US" altLang="ko-KR" dirty="0"/>
              <a:t>Apply the skinning with the weight blending.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170365-6173-2F1C-C39F-A6CC73E6F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97" y="4111567"/>
            <a:ext cx="5921406" cy="244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1196</TotalTime>
  <Words>901</Words>
  <Application>Microsoft Office PowerPoint</Application>
  <PresentationFormat>화면 슬라이드 쇼(4:3)</PresentationFormat>
  <Paragraphs>146</Paragraphs>
  <Slides>23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맑은 고딕</vt:lpstr>
      <vt:lpstr>함초롬돋움</vt:lpstr>
      <vt:lpstr>Times New Roman</vt:lpstr>
      <vt:lpstr>Cambria Math</vt:lpstr>
      <vt:lpstr>Wingdings</vt:lpstr>
      <vt:lpstr>Consolas</vt:lpstr>
      <vt:lpstr>Arial</vt:lpstr>
      <vt:lpstr>Office 테마</vt:lpstr>
      <vt:lpstr>Homework 2</vt:lpstr>
      <vt:lpstr>Goal</vt:lpstr>
      <vt:lpstr>Initial state</vt:lpstr>
      <vt:lpstr>Final Result</vt:lpstr>
      <vt:lpstr>Final Result (optional)</vt:lpstr>
      <vt:lpstr>Skeleton data</vt:lpstr>
      <vt:lpstr>Animation data</vt:lpstr>
      <vt:lpstr>Mesh data</vt:lpstr>
      <vt:lpstr>Problem</vt:lpstr>
      <vt:lpstr>Problem (optional)</vt:lpstr>
      <vt:lpstr>Tip </vt:lpstr>
      <vt:lpstr>Tip </vt:lpstr>
      <vt:lpstr>Tip </vt:lpstr>
      <vt:lpstr>Tip</vt:lpstr>
      <vt:lpstr>Submission</vt:lpstr>
      <vt:lpstr>Appendix: Android Studio Setup Guide</vt:lpstr>
      <vt:lpstr>Android Studio</vt:lpstr>
      <vt:lpstr>Android SDK</vt:lpstr>
      <vt:lpstr>Android SDK</vt:lpstr>
      <vt:lpstr>Android SDK</vt:lpstr>
      <vt:lpstr>Android SDK</vt:lpstr>
      <vt:lpstr>Gradle Sync</vt:lpstr>
      <vt:lpstr>Gradle Sync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Seungwon Jeong</cp:lastModifiedBy>
  <cp:revision>41</cp:revision>
  <cp:lastPrinted>2014-10-15T06:18:18Z</cp:lastPrinted>
  <dcterms:created xsi:type="dcterms:W3CDTF">2016-09-11T06:46:54Z</dcterms:created>
  <dcterms:modified xsi:type="dcterms:W3CDTF">2022-05-11T04:19:06Z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